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342" r:id="rId5"/>
    <p:sldId id="343" r:id="rId6"/>
    <p:sldId id="367" r:id="rId7"/>
    <p:sldId id="364" r:id="rId8"/>
    <p:sldId id="365" r:id="rId9"/>
    <p:sldId id="368" r:id="rId10"/>
    <p:sldId id="363" r:id="rId11"/>
  </p:sldIdLst>
  <p:sldSz cx="9144000" cy="6858000" type="screen4x3"/>
  <p:notesSz cx="6950075" cy="9236075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D94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A7550-9CC9-4C78-A0E1-DA216DF8A541}" v="33" dt="2022-03-23T17:44:07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65" autoAdjust="0"/>
    <p:restoredTop sz="77727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14"/>
      </p:cViewPr>
      <p:guideLst>
        <p:guide orient="horz" pos="2909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tton Murray" userId="72d0a808-9261-4108-a052-5d76e3a67b60" providerId="ADAL" clId="{310A7550-9CC9-4C78-A0E1-DA216DF8A541}"/>
    <pc:docChg chg="modSld">
      <pc:chgData name="Sutton Murray" userId="72d0a808-9261-4108-a052-5d76e3a67b60" providerId="ADAL" clId="{310A7550-9CC9-4C78-A0E1-DA216DF8A541}" dt="2022-03-24T17:16:44.695" v="5" actId="20577"/>
      <pc:docMkLst>
        <pc:docMk/>
      </pc:docMkLst>
      <pc:sldChg chg="modSp mod">
        <pc:chgData name="Sutton Murray" userId="72d0a808-9261-4108-a052-5d76e3a67b60" providerId="ADAL" clId="{310A7550-9CC9-4C78-A0E1-DA216DF8A541}" dt="2022-03-24T17:16:44.695" v="5" actId="20577"/>
        <pc:sldMkLst>
          <pc:docMk/>
          <pc:sldMk cId="2673460848" sldId="367"/>
        </pc:sldMkLst>
        <pc:spChg chg="mod">
          <ac:chgData name="Sutton Murray" userId="72d0a808-9261-4108-a052-5d76e3a67b60" providerId="ADAL" clId="{310A7550-9CC9-4C78-A0E1-DA216DF8A541}" dt="2022-03-24T17:16:44.695" v="5" actId="20577"/>
          <ac:spMkLst>
            <pc:docMk/>
            <pc:sldMk cId="2673460848" sldId="367"/>
            <ac:spMk id="4" creationId="{D8F05807-3029-467A-A3BF-03ACD8E84FB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D7020-5FF5-4A70-BFFE-E89546197143}" type="datetimeFigureOut">
              <a:rPr lang="en-US" smtClean="0"/>
              <a:pPr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F899A-A48E-4BFE-BD65-55BB81EA3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DA809-BF9A-40AD-B9FC-03AA760C632A}" type="datetimeFigureOut">
              <a:rPr lang="en-US" smtClean="0"/>
              <a:pPr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E953B-7710-4DA7-BB2E-B7BA987DBA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4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E953B-7710-4DA7-BB2E-B7BA987DBA1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07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210A88-6F1D-420A-951E-6597FF4962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48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210A88-6F1D-420A-951E-6597FF4962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3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210A88-6F1D-420A-951E-6597FF4962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9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210A88-6F1D-420A-951E-6597FF4962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4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210A88-6F1D-420A-951E-6597FF4962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43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2040" y="806847"/>
            <a:ext cx="4032448" cy="147002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040" y="3598168"/>
            <a:ext cx="3816424" cy="406896"/>
          </a:xfrm>
        </p:spPr>
        <p:txBody>
          <a:bodyPr>
            <a:normAutofit/>
          </a:bodyPr>
          <a:lstStyle>
            <a:lvl1pPr marL="0" indent="0" algn="l">
              <a:buNone/>
              <a:defRPr lang="en-US" sz="3200" i="1" kern="1200" baseline="30000" dirty="0">
                <a:solidFill>
                  <a:srgbClr val="5E9BE5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DC05-581E-48B0-888C-ECC394CEEBB4}" type="datetimeFigureOut">
              <a:rPr lang="en-IN" smtClean="0"/>
              <a:pPr/>
              <a:t>24-03-2022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6601-D583-480E-AD4F-0D6A2CF6568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5536" y="1772816"/>
            <a:ext cx="8099177" cy="3960439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800" b="1" baseline="30000" dirty="0">
                <a:solidFill>
                  <a:srgbClr val="5E9BE5"/>
                </a:solidFill>
              </a:rPr>
              <a:t>Subhead</a:t>
            </a:r>
            <a:endParaRPr lang="en-US" sz="2800" baseline="30000" dirty="0">
              <a:solidFill>
                <a:srgbClr val="5E9BE5"/>
              </a:solidFill>
            </a:endParaRPr>
          </a:p>
          <a:p>
            <a:r>
              <a:rPr lang="en-US" sz="2400" baseline="30000" dirty="0" err="1"/>
              <a:t>Ovidempor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saerum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que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nobitis</a:t>
            </a:r>
            <a:r>
              <a:rPr lang="en-US" sz="2400" baseline="30000" dirty="0"/>
              <a:t> ea </a:t>
            </a:r>
            <a:r>
              <a:rPr lang="en-US" sz="2400" baseline="30000" dirty="0" err="1"/>
              <a:t>il</a:t>
            </a:r>
            <a:r>
              <a:rPr lang="en-US" sz="2400" baseline="30000" dirty="0"/>
              <a:t> is </a:t>
            </a:r>
            <a:r>
              <a:rPr lang="en-US" sz="2400" baseline="30000" dirty="0" err="1"/>
              <a:t>pe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atium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latesti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volorum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idusdandam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coritatus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este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odi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netur</a:t>
            </a:r>
            <a:r>
              <a:rPr lang="en-US" sz="2400" baseline="30000" dirty="0"/>
              <a:t>? </a:t>
            </a:r>
            <a:r>
              <a:rPr lang="en-US" sz="2400" baseline="30000" dirty="0" err="1"/>
              <a:t>Icaborerum</a:t>
            </a:r>
            <a:r>
              <a:rPr lang="en-US" sz="2400" baseline="30000" dirty="0"/>
              <a:t> non pro </a:t>
            </a:r>
            <a:r>
              <a:rPr lang="en-US" sz="2400" baseline="30000" dirty="0" err="1"/>
              <a:t>voluptatum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fugita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proremp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ellande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nderfernatis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dite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erum</a:t>
            </a:r>
            <a:r>
              <a:rPr lang="en-US" sz="2400" baseline="30000" dirty="0"/>
              <a:t>.</a:t>
            </a:r>
          </a:p>
          <a:p>
            <a:endParaRPr lang="en-US" sz="2400" baseline="30000" dirty="0"/>
          </a:p>
          <a:p>
            <a:r>
              <a:rPr lang="en-US" sz="2800" b="1" baseline="30000" dirty="0">
                <a:solidFill>
                  <a:srgbClr val="5E9BE5"/>
                </a:solidFill>
              </a:rPr>
              <a:t>Subhead</a:t>
            </a:r>
            <a:endParaRPr lang="en-US" sz="2800" baseline="30000" dirty="0">
              <a:solidFill>
                <a:srgbClr val="5E9BE5"/>
              </a:solidFill>
            </a:endParaRPr>
          </a:p>
          <a:p>
            <a:r>
              <a:rPr lang="en-US" sz="2400" baseline="30000" dirty="0" err="1"/>
              <a:t>Ovidempor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saerum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que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nobitis</a:t>
            </a:r>
            <a:r>
              <a:rPr lang="en-US" sz="2400" baseline="30000" dirty="0"/>
              <a:t> ea </a:t>
            </a:r>
            <a:r>
              <a:rPr lang="en-US" sz="2400" baseline="30000" dirty="0" err="1"/>
              <a:t>il</a:t>
            </a:r>
            <a:r>
              <a:rPr lang="en-US" sz="2400" baseline="30000" dirty="0"/>
              <a:t> is </a:t>
            </a:r>
            <a:r>
              <a:rPr lang="en-US" sz="2400" baseline="30000" dirty="0" err="1"/>
              <a:t>pe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atium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latesti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volorum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idusdandam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coritatus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este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odi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netur</a:t>
            </a:r>
            <a:r>
              <a:rPr lang="en-US" sz="2400" baseline="30000" dirty="0"/>
              <a:t>? </a:t>
            </a:r>
            <a:r>
              <a:rPr lang="en-US" sz="2400" baseline="30000" dirty="0" err="1"/>
              <a:t>Icaborerum</a:t>
            </a:r>
            <a:r>
              <a:rPr lang="en-US" sz="2400" baseline="30000" dirty="0"/>
              <a:t> non pro </a:t>
            </a:r>
            <a:r>
              <a:rPr lang="en-US" sz="2400" baseline="30000" dirty="0" err="1"/>
              <a:t>voluptatum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fugita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proremp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ellande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nderfernatis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dite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erum</a:t>
            </a:r>
            <a:r>
              <a:rPr lang="en-US" sz="2400" baseline="30000" dirty="0"/>
              <a:t>.</a:t>
            </a:r>
          </a:p>
          <a:p>
            <a:endParaRPr lang="en-US" sz="2400" baseline="30000" dirty="0"/>
          </a:p>
          <a:p>
            <a:pPr lvl="0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687834"/>
            <a:ext cx="8229600" cy="868958"/>
          </a:xfrm>
        </p:spPr>
        <p:txBody>
          <a:bodyPr/>
          <a:lstStyle>
            <a:lvl1pPr algn="l">
              <a:defRPr lang="en-US" sz="2800" b="1" kern="1200" dirty="0" smtClean="0">
                <a:solidFill>
                  <a:srgbClr val="00009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7509D-2619-40AE-AA94-BFE21AA40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2694745.ppt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5DC05-581E-48B0-888C-ECC394CEEBB4}" type="datetimeFigureOut">
              <a:rPr lang="en-IN" smtClean="0"/>
              <a:pPr/>
              <a:t>24-03-2022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06601-D583-480E-AD4F-0D6A2CF6568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2040" y="806847"/>
            <a:ext cx="4032448" cy="2046089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/>
              <a:t>ACCME Lightning Talk:</a:t>
            </a:r>
            <a:br>
              <a:rPr lang="en-IN" sz="2800" dirty="0"/>
            </a:br>
            <a:r>
              <a:rPr lang="en-IN" sz="2800" dirty="0"/>
              <a:t>Durability of New Skills after Training (NSATs)</a:t>
            </a:r>
            <a:endParaRPr lang="en-IN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1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998746" y="6583362"/>
            <a:ext cx="2133600" cy="273374"/>
          </a:xfrm>
          <a:noFill/>
        </p:spPr>
        <p:txBody>
          <a:bodyPr/>
          <a:lstStyle/>
          <a:p>
            <a:fld id="{C10DE7AB-5F6D-4295-80A9-26BBD204AFC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>
            <a:normAutofit/>
          </a:bodyPr>
          <a:lstStyle/>
          <a:p>
            <a:pPr>
              <a:defRPr/>
            </a:pPr>
            <a:r>
              <a:rPr lang="en-US" sz="4000" b="1" u="sng" dirty="0"/>
              <a:t>Who We Are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54931"/>
            <a:ext cx="8229600" cy="5001419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Marc Koch, M.D, M.B.A.</a:t>
            </a:r>
          </a:p>
          <a:p>
            <a:pPr lvl="2"/>
            <a:r>
              <a:rPr lang="en-US" dirty="0"/>
              <a:t>Chief Executive Officer</a:t>
            </a:r>
          </a:p>
          <a:p>
            <a:pPr lvl="1"/>
            <a:r>
              <a:rPr lang="en-US" dirty="0"/>
              <a:t>Shelley Sharma, M.D., M.P.H.</a:t>
            </a:r>
          </a:p>
          <a:p>
            <a:pPr lvl="2"/>
            <a:r>
              <a:rPr lang="en-US" dirty="0"/>
              <a:t>Vice President, Pain Management</a:t>
            </a:r>
          </a:p>
          <a:p>
            <a:pPr lvl="1"/>
            <a:r>
              <a:rPr lang="en-US" dirty="0"/>
              <a:t>Elizabeth Snyder, M.B.A</a:t>
            </a:r>
          </a:p>
          <a:p>
            <a:pPr lvl="2"/>
            <a:r>
              <a:rPr lang="en-US" dirty="0"/>
              <a:t>Director, Project Management &amp; Education</a:t>
            </a:r>
          </a:p>
          <a:p>
            <a:pPr lvl="1"/>
            <a:r>
              <a:rPr lang="en-US" dirty="0"/>
              <a:t>Sutton Murray, M.S.</a:t>
            </a:r>
          </a:p>
          <a:p>
            <a:pPr lvl="2"/>
            <a:r>
              <a:rPr lang="en-US" dirty="0"/>
              <a:t>Manager, Acute Pain Service Line</a:t>
            </a:r>
          </a:p>
          <a:p>
            <a:pPr lvl="1"/>
            <a:r>
              <a:rPr lang="en-US" dirty="0"/>
              <a:t>Crystal Richardson</a:t>
            </a:r>
          </a:p>
          <a:p>
            <a:pPr lvl="2"/>
            <a:r>
              <a:rPr lang="en-US" dirty="0"/>
              <a:t>Regional Practice Administrator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081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3EC2BBD-05CF-4743-A6C4-7E48685DA0A3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1484784"/>
            <a:ext cx="8784976" cy="4819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BCB250-D880-4E56-B728-60068B29FAF0}"/>
              </a:ext>
            </a:extLst>
          </p:cNvPr>
          <p:cNvSpPr txBox="1"/>
          <p:nvPr/>
        </p:nvSpPr>
        <p:spPr>
          <a:xfrm>
            <a:off x="0" y="14200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/>
              <a:t>Why This Educational Activity?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F05807-3029-467A-A3BF-03ACD8E84FB6}"/>
              </a:ext>
            </a:extLst>
          </p:cNvPr>
          <p:cNvSpPr txBox="1"/>
          <p:nvPr/>
        </p:nvSpPr>
        <p:spPr>
          <a:xfrm>
            <a:off x="312068" y="980728"/>
            <a:ext cx="851986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Hospital needs &amp; objectives: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600" dirty="0"/>
              <a:t>Improve perioperative outcomes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Improve surgeon satisfaction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Improve patient satisfaction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Improve clinical results for both patient and surgeon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r>
              <a:rPr lang="en-US" sz="2600" b="1"/>
              <a:t>Clinician needs </a:t>
            </a:r>
            <a:r>
              <a:rPr lang="en-US" sz="2600" b="1" dirty="0"/>
              <a:t>&amp; objectives: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/>
              <a:t>Acquisition of acute pain knowledge, competency, and skills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Maintenance of acute pain knowledge, competency, and skills</a:t>
            </a:r>
          </a:p>
          <a:p>
            <a:br>
              <a:rPr lang="en-US" sz="2600" dirty="0"/>
            </a:br>
            <a:endParaRPr lang="en-US" sz="2600" dirty="0"/>
          </a:p>
        </p:txBody>
      </p:sp>
      <p:pic>
        <p:nvPicPr>
          <p:cNvPr id="1026" name="Picture 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48C4D4F-DB63-44A4-AB2B-3FD17F9806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23" b="24063"/>
          <a:stretch/>
        </p:blipFill>
        <p:spPr bwMode="auto">
          <a:xfrm>
            <a:off x="2699792" y="4797152"/>
            <a:ext cx="3744416" cy="1970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46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998746" y="6583362"/>
            <a:ext cx="2133600" cy="273374"/>
          </a:xfrm>
          <a:noFill/>
        </p:spPr>
        <p:txBody>
          <a:bodyPr/>
          <a:lstStyle/>
          <a:p>
            <a:fld id="{C10DE7AB-5F6D-4295-80A9-26BBD204AFCE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2730"/>
            <a:ext cx="8229600" cy="1143000"/>
          </a:xfrm>
        </p:spPr>
        <p:txBody>
          <a:bodyPr anchorCtr="0">
            <a:normAutofit/>
          </a:bodyPr>
          <a:lstStyle/>
          <a:p>
            <a:pPr>
              <a:defRPr/>
            </a:pPr>
            <a:r>
              <a:rPr lang="en-US" sz="4000" b="1" u="sng" dirty="0"/>
              <a:t>Study Summary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980728"/>
            <a:ext cx="8784976" cy="5001419"/>
          </a:xfrm>
        </p:spPr>
        <p:txBody>
          <a:bodyPr>
            <a:normAutofit/>
          </a:bodyPr>
          <a:lstStyle/>
          <a:p>
            <a:r>
              <a:rPr lang="en-US" sz="2400" dirty="0"/>
              <a:t>Team request for clinical education on acute pain procedures</a:t>
            </a:r>
          </a:p>
          <a:p>
            <a:pPr lvl="1"/>
            <a:r>
              <a:rPr lang="en-US" sz="2000" dirty="0"/>
              <a:t>Specifically, ultrasound guided regional anesthesia</a:t>
            </a:r>
          </a:p>
          <a:p>
            <a:r>
              <a:rPr lang="en-US" sz="2400" dirty="0"/>
              <a:t>Assessment of current knowledge, competency, and skills</a:t>
            </a:r>
          </a:p>
          <a:p>
            <a:pPr lvl="1"/>
            <a:r>
              <a:rPr lang="en-US" sz="2000" dirty="0"/>
              <a:t>Development of site-specific plan to address gaps</a:t>
            </a:r>
          </a:p>
          <a:p>
            <a:pPr lvl="1"/>
            <a:r>
              <a:rPr lang="en-US" sz="2000" dirty="0"/>
              <a:t>Seven beginner level, full-time clinicians</a:t>
            </a:r>
          </a:p>
          <a:p>
            <a:pPr lvl="1"/>
            <a:r>
              <a:rPr lang="en-US" sz="2000" dirty="0"/>
              <a:t>Workshops were held in October 2019 and January 2020</a:t>
            </a:r>
          </a:p>
          <a:p>
            <a:pPr lvl="2"/>
            <a:r>
              <a:rPr lang="en-US" sz="1600" dirty="0"/>
              <a:t>Upper and lower extremity</a:t>
            </a:r>
            <a:endParaRPr lang="en-US" sz="2000" dirty="0"/>
          </a:p>
          <a:p>
            <a:pPr lvl="1"/>
            <a:r>
              <a:rPr lang="en-US" sz="2000" dirty="0"/>
              <a:t>Pre and post-assessment done during each workshop</a:t>
            </a:r>
          </a:p>
          <a:p>
            <a:r>
              <a:rPr lang="en-US" sz="2400" dirty="0"/>
              <a:t>Challenge</a:t>
            </a:r>
          </a:p>
          <a:p>
            <a:pPr lvl="1"/>
            <a:r>
              <a:rPr lang="en-US" sz="2000" dirty="0"/>
              <a:t>Educate team through on-site workshops</a:t>
            </a:r>
          </a:p>
          <a:p>
            <a:pPr lvl="1"/>
            <a:r>
              <a:rPr lang="en-US" sz="2000" dirty="0"/>
              <a:t>Follow clinicians</a:t>
            </a:r>
            <a:r>
              <a:rPr lang="en-US" sz="2000" i="1" dirty="0"/>
              <a:t> longitudinally </a:t>
            </a:r>
            <a:r>
              <a:rPr lang="en-US" sz="2000" dirty="0"/>
              <a:t>to monitor enduring skills</a:t>
            </a:r>
            <a:endParaRPr lang="en-US" sz="2400" dirty="0"/>
          </a:p>
          <a:p>
            <a:pPr marL="0" indent="0" algn="ctr" eaLnBrk="1" hangingPunct="1">
              <a:buNone/>
              <a:defRPr/>
            </a:pP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974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998746" y="6583362"/>
            <a:ext cx="2133600" cy="273374"/>
          </a:xfrm>
          <a:noFill/>
        </p:spPr>
        <p:txBody>
          <a:bodyPr/>
          <a:lstStyle/>
          <a:p>
            <a:fld id="{C10DE7AB-5F6D-4295-80A9-26BBD204AFCE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>
            <a:normAutofit/>
          </a:bodyPr>
          <a:lstStyle/>
          <a:p>
            <a:pPr>
              <a:defRPr/>
            </a:pPr>
            <a:r>
              <a:rPr lang="en-US" sz="4000" b="1" u="sng" dirty="0"/>
              <a:t>Findings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0178"/>
            <a:ext cx="8229600" cy="5501805"/>
          </a:xfrm>
        </p:spPr>
        <p:txBody>
          <a:bodyPr>
            <a:normAutofit/>
          </a:bodyPr>
          <a:lstStyle/>
          <a:p>
            <a:r>
              <a:rPr lang="en-US" sz="2800" dirty="0"/>
              <a:t>Seven clinicians included in study</a:t>
            </a:r>
            <a:endParaRPr lang="en-US" sz="2400" dirty="0"/>
          </a:p>
          <a:p>
            <a:r>
              <a:rPr lang="en-US" sz="2800" dirty="0"/>
              <a:t>4 of 7 clinicians demonstrated improvement and maintenance of skills after 18-months</a:t>
            </a:r>
          </a:p>
          <a:p>
            <a:r>
              <a:rPr lang="en-US" sz="2800" dirty="0"/>
              <a:t>1 clinician remained unchanged</a:t>
            </a:r>
          </a:p>
          <a:p>
            <a:r>
              <a:rPr lang="en-US" sz="2800" dirty="0"/>
              <a:t>2 clinicians showed no improvement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r>
              <a:rPr lang="en-US" sz="1600" i="1" dirty="0">
                <a:solidFill>
                  <a:schemeClr val="accent1">
                    <a:lumMod val="75000"/>
                  </a:schemeClr>
                </a:solidFill>
              </a:rPr>
              <a:t>*Note: Analysis occurred during the COVID-19 pandemic</a:t>
            </a:r>
            <a:endParaRPr lang="en-US" sz="1600" dirty="0"/>
          </a:p>
          <a:p>
            <a:pPr marL="0" indent="0">
              <a:buNone/>
            </a:pPr>
            <a:endParaRPr lang="en-US" sz="2400" dirty="0"/>
          </a:p>
          <a:p>
            <a:endParaRPr lang="en-US" sz="2800" dirty="0"/>
          </a:p>
          <a:p>
            <a:pPr marL="0" indent="0" algn="ctr" eaLnBrk="1" hangingPunct="1">
              <a:buNone/>
              <a:defRPr/>
            </a:pPr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1637E9-84A7-4BD5-8E58-709AD32E43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6251040" cy="20322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450476F-3BD8-4BC0-826D-586EB17B4358}"/>
              </a:ext>
            </a:extLst>
          </p:cNvPr>
          <p:cNvSpPr/>
          <p:nvPr/>
        </p:nvSpPr>
        <p:spPr>
          <a:xfrm>
            <a:off x="539551" y="4293096"/>
            <a:ext cx="5400600" cy="144016"/>
          </a:xfrm>
          <a:prstGeom prst="rect">
            <a:avLst/>
          </a:prstGeom>
          <a:solidFill>
            <a:srgbClr val="33D943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8173F-DC65-41EB-AC52-5998D3FD8BB8}"/>
              </a:ext>
            </a:extLst>
          </p:cNvPr>
          <p:cNvSpPr/>
          <p:nvPr/>
        </p:nvSpPr>
        <p:spPr>
          <a:xfrm>
            <a:off x="539551" y="4915319"/>
            <a:ext cx="5400599" cy="144016"/>
          </a:xfrm>
          <a:prstGeom prst="rect">
            <a:avLst/>
          </a:prstGeom>
          <a:solidFill>
            <a:schemeClr val="accent6">
              <a:lumMod val="75000"/>
              <a:alpha val="1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A3FEEE-98F5-49F1-BEB8-DE4811450465}"/>
              </a:ext>
            </a:extLst>
          </p:cNvPr>
          <p:cNvSpPr/>
          <p:nvPr/>
        </p:nvSpPr>
        <p:spPr>
          <a:xfrm>
            <a:off x="539552" y="5110762"/>
            <a:ext cx="5400598" cy="144016"/>
          </a:xfrm>
          <a:prstGeom prst="rect">
            <a:avLst/>
          </a:prstGeom>
          <a:solidFill>
            <a:schemeClr val="accent6">
              <a:lumMod val="75000"/>
              <a:alpha val="1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7D596E-3098-417F-815A-614BBB037637}"/>
              </a:ext>
            </a:extLst>
          </p:cNvPr>
          <p:cNvSpPr/>
          <p:nvPr/>
        </p:nvSpPr>
        <p:spPr>
          <a:xfrm>
            <a:off x="539551" y="4098112"/>
            <a:ext cx="5400601" cy="148554"/>
          </a:xfrm>
          <a:prstGeom prst="rect">
            <a:avLst/>
          </a:prstGeom>
          <a:solidFill>
            <a:srgbClr val="FFFF00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A8ED56-2DCA-493A-85ED-E2837B0BB45D}"/>
              </a:ext>
            </a:extLst>
          </p:cNvPr>
          <p:cNvSpPr/>
          <p:nvPr/>
        </p:nvSpPr>
        <p:spPr>
          <a:xfrm>
            <a:off x="539552" y="4501300"/>
            <a:ext cx="5400600" cy="144016"/>
          </a:xfrm>
          <a:prstGeom prst="rect">
            <a:avLst/>
          </a:prstGeom>
          <a:solidFill>
            <a:srgbClr val="33D943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367BBB-CAE2-4F96-B838-D3B1D480AAF3}"/>
              </a:ext>
            </a:extLst>
          </p:cNvPr>
          <p:cNvSpPr/>
          <p:nvPr/>
        </p:nvSpPr>
        <p:spPr>
          <a:xfrm>
            <a:off x="539551" y="4709981"/>
            <a:ext cx="5400600" cy="144016"/>
          </a:xfrm>
          <a:prstGeom prst="rect">
            <a:avLst/>
          </a:prstGeom>
          <a:solidFill>
            <a:srgbClr val="33D943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0234B6-1DB2-4512-9F30-7DA2C95C97DF}"/>
              </a:ext>
            </a:extLst>
          </p:cNvPr>
          <p:cNvSpPr/>
          <p:nvPr/>
        </p:nvSpPr>
        <p:spPr>
          <a:xfrm>
            <a:off x="539550" y="5301642"/>
            <a:ext cx="5400600" cy="144016"/>
          </a:xfrm>
          <a:prstGeom prst="rect">
            <a:avLst/>
          </a:prstGeom>
          <a:solidFill>
            <a:srgbClr val="33D943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2A89A0-5539-4D5F-BDF8-2F17E3ACABD6}"/>
              </a:ext>
            </a:extLst>
          </p:cNvPr>
          <p:cNvSpPr/>
          <p:nvPr/>
        </p:nvSpPr>
        <p:spPr>
          <a:xfrm>
            <a:off x="7050068" y="4658605"/>
            <a:ext cx="554538" cy="273374"/>
          </a:xfrm>
          <a:prstGeom prst="rect">
            <a:avLst/>
          </a:prstGeom>
          <a:solidFill>
            <a:srgbClr val="FFFF00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6E5D85-AF2D-40E2-8366-7183A9DE21A3}"/>
              </a:ext>
            </a:extLst>
          </p:cNvPr>
          <p:cNvSpPr txBox="1"/>
          <p:nvPr/>
        </p:nvSpPr>
        <p:spPr>
          <a:xfrm>
            <a:off x="7604606" y="4624202"/>
            <a:ext cx="1013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Unchanged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7ADFF1E-B941-4102-9369-81DA3673ABE7}"/>
              </a:ext>
            </a:extLst>
          </p:cNvPr>
          <p:cNvSpPr/>
          <p:nvPr/>
        </p:nvSpPr>
        <p:spPr>
          <a:xfrm>
            <a:off x="7050068" y="4299223"/>
            <a:ext cx="554538" cy="307777"/>
          </a:xfrm>
          <a:prstGeom prst="rect">
            <a:avLst/>
          </a:prstGeom>
          <a:solidFill>
            <a:srgbClr val="33D943">
              <a:alpha val="1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C41350-18F5-47E2-B6DC-FB31F6B4FFBB}"/>
              </a:ext>
            </a:extLst>
          </p:cNvPr>
          <p:cNvSpPr txBox="1"/>
          <p:nvPr/>
        </p:nvSpPr>
        <p:spPr>
          <a:xfrm>
            <a:off x="7604606" y="4271169"/>
            <a:ext cx="884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Improved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3C42E5-2F86-4334-8199-6E22142F4328}"/>
              </a:ext>
            </a:extLst>
          </p:cNvPr>
          <p:cNvSpPr/>
          <p:nvPr/>
        </p:nvSpPr>
        <p:spPr>
          <a:xfrm>
            <a:off x="7050875" y="5005245"/>
            <a:ext cx="553732" cy="271611"/>
          </a:xfrm>
          <a:prstGeom prst="rect">
            <a:avLst/>
          </a:prstGeom>
          <a:solidFill>
            <a:schemeClr val="accent6">
              <a:lumMod val="75000"/>
              <a:alpha val="1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5BD503-17EB-45AE-96F8-D61C4349111F}"/>
              </a:ext>
            </a:extLst>
          </p:cNvPr>
          <p:cNvSpPr txBox="1"/>
          <p:nvPr/>
        </p:nvSpPr>
        <p:spPr>
          <a:xfrm>
            <a:off x="7604606" y="4986294"/>
            <a:ext cx="1091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Unimproved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24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998746" y="6583362"/>
            <a:ext cx="2133600" cy="273374"/>
          </a:xfrm>
          <a:noFill/>
        </p:spPr>
        <p:txBody>
          <a:bodyPr/>
          <a:lstStyle/>
          <a:p>
            <a:fld id="{C10DE7AB-5F6D-4295-80A9-26BBD204AFC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>
            <a:normAutofit/>
          </a:bodyPr>
          <a:lstStyle/>
          <a:p>
            <a:pPr>
              <a:defRPr/>
            </a:pPr>
            <a:r>
              <a:rPr lang="en-US" sz="4000" b="1" u="sng" dirty="0"/>
              <a:t>Questions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AAF562-0F02-46C7-B1BF-F7F4EAC92D39}"/>
              </a:ext>
            </a:extLst>
          </p:cNvPr>
          <p:cNvSpPr txBox="1"/>
          <p:nvPr/>
        </p:nvSpPr>
        <p:spPr>
          <a:xfrm>
            <a:off x="323528" y="1360383"/>
            <a:ext cx="865242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600" dirty="0"/>
              <a:t>Why do you think two clinicians showed no improvement?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endParaRPr lang="en-US" sz="2600" dirty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600" dirty="0"/>
              <a:t>What was the format of the educational activity?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endParaRPr lang="en-US" sz="2600" dirty="0"/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600" dirty="0"/>
              <a:t>What were the subjective and/or objective elements of your assessment?</a:t>
            </a:r>
            <a:br>
              <a:rPr lang="en-US" sz="2600" dirty="0"/>
            </a:br>
            <a:endParaRPr lang="en-US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455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6525"/>
            <a:ext cx="8229600" cy="6584950"/>
          </a:xfrm>
        </p:spPr>
        <p:txBody>
          <a:bodyPr anchor="ctr">
            <a:normAutofit/>
          </a:bodyPr>
          <a:lstStyle/>
          <a:p>
            <a:pPr marL="0" indent="0" algn="ctr" eaLnBrk="1" hangingPunct="1">
              <a:buNone/>
              <a:defRPr/>
            </a:pPr>
            <a:r>
              <a:rPr lang="en-US" sz="4400" dirty="0"/>
              <a:t>Thank You!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9944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inal">
  <a:themeElements>
    <a:clrScheme name="Custom 1">
      <a:dk1>
        <a:srgbClr val="003469"/>
      </a:dk1>
      <a:lt1>
        <a:srgbClr val="008AC5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13A51C0BA645B9B4ADA9AF8BF83B" ma:contentTypeVersion="13" ma:contentTypeDescription="Create a new document." ma:contentTypeScope="" ma:versionID="03e5ab656a6681f5bc9d111f576f0501">
  <xsd:schema xmlns:xsd="http://www.w3.org/2001/XMLSchema" xmlns:xs="http://www.w3.org/2001/XMLSchema" xmlns:p="http://schemas.microsoft.com/office/2006/metadata/properties" xmlns:ns2="dc8272d4-9cfa-4995-86d9-f2de0bfd9645" xmlns:ns3="ceec9051-4aa5-4874-94fd-1bc0ba4111e3" targetNamespace="http://schemas.microsoft.com/office/2006/metadata/properties" ma:root="true" ma:fieldsID="5b3610ab2e67643ad023f194b1eb6efb" ns2:_="" ns3:_="">
    <xsd:import namespace="dc8272d4-9cfa-4995-86d9-f2de0bfd9645"/>
    <xsd:import namespace="ceec9051-4aa5-4874-94fd-1bc0ba4111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8272d4-9cfa-4995-86d9-f2de0bfd96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c9051-4aa5-4874-94fd-1bc0ba4111e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5D886-CE33-4AA6-821B-2F7FCCFBF7F4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5B1388C-4E44-4177-B529-FE39E0CA0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8E6631-FC07-49C1-9290-9C368D9E0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8272d4-9cfa-4995-86d9-f2de0bfd9645"/>
    <ds:schemaRef ds:uri="ceec9051-4aa5-4874-94fd-1bc0ba4111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</Template>
  <TotalTime>5013</TotalTime>
  <Words>294</Words>
  <Application>Microsoft Office PowerPoint</Application>
  <PresentationFormat>On-screen Show (4:3)</PresentationFormat>
  <Paragraphs>67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final</vt:lpstr>
      <vt:lpstr>ACCME Lightning Talk: Durability of New Skills after Training (NSATs)</vt:lpstr>
      <vt:lpstr>Who We Are</vt:lpstr>
      <vt:lpstr>PowerPoint Presentation</vt:lpstr>
      <vt:lpstr>Study Summary</vt:lpstr>
      <vt:lpstr>Findings</vt:lpstr>
      <vt:lpstr>Questions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vvaradarajan</dc:creator>
  <cp:lastModifiedBy>Sutton Murray</cp:lastModifiedBy>
  <cp:revision>340</cp:revision>
  <cp:lastPrinted>2017-04-26T14:24:04Z</cp:lastPrinted>
  <dcterms:created xsi:type="dcterms:W3CDTF">2012-11-20T18:29:11Z</dcterms:created>
  <dcterms:modified xsi:type="dcterms:W3CDTF">2022-03-24T17:16:52Z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0x010100E65713A51C0BA645B9B4ADA9AF8BF83B</vt:lpwstr>
  </property>
  <property fmtid="{D5CDD505-2E9C-101B-9397-08002B2CF9AE}" pid="3" name="ArticulateGUID">
    <vt:lpwstr>738DA572-1FA4-47B4-8896-2F26F8F5DC09</vt:lpwstr>
  </property>
  <property fmtid="{D5CDD505-2E9C-101B-9397-08002B2CF9AE}" pid="4" name="ArticulatePath">
    <vt:lpwstr>https://itvendors.sharepoint.com/sites/AcutePainResources/Shared Documents/Templates/Compliance Meeting 12-6-21 -- (General) FINAL</vt:lpwstr>
  </property>
</Properties>
</file>